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262" r:id="rId3"/>
    <p:sldId id="2146" r:id="rId4"/>
    <p:sldId id="2147" r:id="rId5"/>
    <p:sldId id="2166" r:id="rId6"/>
    <p:sldId id="2168" r:id="rId7"/>
    <p:sldId id="2169" r:id="rId8"/>
    <p:sldId id="2183" r:id="rId9"/>
    <p:sldId id="2182" r:id="rId10"/>
    <p:sldId id="2170" r:id="rId11"/>
    <p:sldId id="2175" r:id="rId12"/>
    <p:sldId id="2176" r:id="rId13"/>
    <p:sldId id="2184" r:id="rId14"/>
    <p:sldId id="2172" r:id="rId15"/>
    <p:sldId id="263" r:id="rId16"/>
    <p:sldId id="2180" r:id="rId17"/>
    <p:sldId id="2177" r:id="rId18"/>
    <p:sldId id="2167" r:id="rId19"/>
    <p:sldId id="2163" r:id="rId20"/>
    <p:sldId id="2027" r:id="rId21"/>
    <p:sldId id="2086" r:id="rId22"/>
    <p:sldId id="20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9691CC"/>
    <a:srgbClr val="827EB2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78081" autoAdjust="0"/>
  </p:normalViewPr>
  <p:slideViewPr>
    <p:cSldViewPr snapToGrid="0" snapToObjects="1" showGuides="1">
      <p:cViewPr>
        <p:scale>
          <a:sx n="104" d="100"/>
          <a:sy n="104" d="100"/>
        </p:scale>
        <p:origin x="1572" y="-23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16/01/2022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une seule transaction pour un compte: méthode: </a:t>
            </a:r>
            <a:r>
              <a:rPr lang="fr-FR" sz="1200" b="1" dirty="0" smtClean="0">
                <a:latin typeface="Abhaya Libre" panose="02000603000000000000" pitchFamily="2" charset="77"/>
              </a:rPr>
              <a:t>Patch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et payload (body): </a:t>
            </a:r>
            <a:r>
              <a:rPr lang="fr-FR" sz="1200" dirty="0" err="1" smtClean="0">
                <a:latin typeface="Abhaya Libre" panose="02000603000000000000" pitchFamily="2" charset="77"/>
              </a:rPr>
              <a:t>category</a:t>
            </a:r>
            <a:r>
              <a:rPr lang="fr-FR" sz="1200" dirty="0" smtClean="0">
                <a:latin typeface="Abhaya Libre" panose="02000603000000000000" pitchFamily="2" charset="77"/>
              </a:rPr>
              <a:t> et notes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8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r>
              <a:rPr lang="en-GB" noProof="0" dirty="0" err="1" smtClean="0"/>
              <a:t>UseDispatch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I stored the username &amp; password</a:t>
            </a:r>
            <a:r>
              <a:rPr lang="en-GB" baseline="0" noProof="0" dirty="0" smtClean="0"/>
              <a:t> in local state then on </a:t>
            </a:r>
            <a:r>
              <a:rPr lang="en-GB" baseline="0" noProof="0" dirty="0" err="1" smtClean="0"/>
              <a:t>handlesubmit</a:t>
            </a:r>
            <a:r>
              <a:rPr lang="en-GB" baseline="0" noProof="0" dirty="0" smtClean="0"/>
              <a:t> call 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 makes a dispatch(fetching) which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response.</a:t>
            </a:r>
          </a:p>
          <a:p>
            <a:r>
              <a:rPr lang="en-GB" baseline="0" noProof="0" dirty="0" smtClean="0"/>
              <a:t>If the response is resolved, it makes a dispatch(resolved(token)), which sets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true/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false &amp; stores the token in redux (token slice) .</a:t>
            </a:r>
          </a:p>
          <a:p>
            <a:r>
              <a:rPr lang="en-GB" baseline="0" noProof="0" dirty="0" smtClean="0"/>
              <a:t>Thus the </a:t>
            </a:r>
            <a:r>
              <a:rPr lang="en-GB" baseline="0" noProof="0" dirty="0" err="1" smtClean="0"/>
              <a:t>signin</a:t>
            </a:r>
            <a:r>
              <a:rPr lang="en-GB" baseline="0" noProof="0" dirty="0" smtClean="0"/>
              <a:t> component redirects to the user page</a:t>
            </a:r>
            <a:endParaRPr lang="fr-FR" noProof="0" dirty="0" smtClean="0"/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used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post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http://localhost:3001/api/v1/user/login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email,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password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payload in the body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token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for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authentication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.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4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0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Un graphique linéaire</a:t>
            </a:r>
          </a:p>
          <a:p>
            <a:r>
              <a:rPr lang="fr-FR" noProof="0" dirty="0" smtClean="0"/>
              <a:t>On obtiens les données comme expliqué ci-dessus.</a:t>
            </a:r>
          </a:p>
          <a:p>
            <a:r>
              <a:rPr lang="fr-FR" noProof="0" dirty="0" smtClean="0"/>
              <a:t>On utilise un « Line Chart » pour afficher les données</a:t>
            </a:r>
          </a:p>
          <a:p>
            <a:r>
              <a:rPr lang="fr-FR" noProof="0" dirty="0" smtClean="0"/>
              <a:t>J'utilise une fonction pour formater le jour</a:t>
            </a:r>
          </a:p>
          <a:p>
            <a:r>
              <a:rPr lang="fr-FR" noProof="0" dirty="0" smtClean="0"/>
              <a:t>&amp; une fonction « </a:t>
            </a:r>
            <a:r>
              <a:rPr lang="fr-FR" noProof="0" dirty="0" err="1" smtClean="0"/>
              <a:t>customtooltip</a:t>
            </a:r>
            <a:r>
              <a:rPr lang="fr-FR" noProof="0" dirty="0" smtClean="0"/>
              <a:t> » qui prend le « payload » comme paramètre, qui est le valeur de données (la durée de la session en minutes ). Renvoie l'étiquette stylisée à l'aide de CSS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57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To interact with an API in Redux, one uses a state which contains an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property to follow the state of the request.</a:t>
            </a:r>
          </a:p>
          <a:p>
            <a:r>
              <a:rPr lang="en-GB" noProof="0" dirty="0" smtClean="0"/>
              <a:t>one uses actions to follow the evolution of the request and update the state.</a:t>
            </a:r>
          </a:p>
          <a:p>
            <a:r>
              <a:rPr lang="en-GB" noProof="0" dirty="0" smtClean="0"/>
              <a:t>When the request is sent,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fetching action.</a:t>
            </a:r>
          </a:p>
          <a:p>
            <a:r>
              <a:rPr lang="en-GB" noProof="0" dirty="0" smtClean="0"/>
              <a:t>If the request succeeds,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resolved action with the data in payload.</a:t>
            </a:r>
          </a:p>
          <a:p>
            <a:r>
              <a:rPr lang="en-GB" noProof="0" dirty="0" smtClean="0"/>
              <a:t>If the request fails,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rejected action with the error in payload.</a:t>
            </a:r>
          </a:p>
          <a:p>
            <a:r>
              <a:rPr lang="en-GB" noProof="0" dirty="0" smtClean="0"/>
              <a:t>To access the Redux store from a component, we use the </a:t>
            </a:r>
            <a:r>
              <a:rPr lang="en-GB" noProof="0" dirty="0" err="1" smtClean="0"/>
              <a:t>useStore</a:t>
            </a:r>
            <a:r>
              <a:rPr lang="en-GB" noProof="0" dirty="0" smtClean="0"/>
              <a:t> hook.</a:t>
            </a:r>
            <a:endParaRPr lang="fr-FR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</a:t>
            </a:r>
            <a:r>
              <a:rPr lang="en-GB" noProof="0" dirty="0" smtClean="0"/>
              <a:t>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</a:t>
            </a:r>
            <a:r>
              <a:rPr lang="en-GB" baseline="0" noProof="0" dirty="0" err="1" smtClean="0"/>
              <a:t>store.dispatch</a:t>
            </a:r>
            <a:r>
              <a:rPr lang="en-GB" baseline="0" noProof="0" dirty="0" smtClean="0"/>
              <a:t>(fetching</a:t>
            </a:r>
            <a:r>
              <a:rPr lang="en-GB" baseline="0" noProof="0" dirty="0" smtClean="0"/>
              <a:t>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en-GB" noProof="0" dirty="0" smtClean="0"/>
              <a:t>store.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I stored the new first &amp; </a:t>
            </a:r>
            <a:r>
              <a:rPr lang="en-GB" noProof="0" dirty="0" err="1" smtClean="0"/>
              <a:t>lastname</a:t>
            </a:r>
            <a:r>
              <a:rPr lang="en-GB" noProof="0" dirty="0" smtClean="0"/>
              <a:t> in local state then on </a:t>
            </a:r>
            <a:r>
              <a:rPr lang="en-GB" noProof="0" dirty="0" err="1" smtClean="0"/>
              <a:t>handlesubmit</a:t>
            </a:r>
            <a:r>
              <a:rPr lang="en-GB" noProof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the request is sent,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updateSending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action. which sets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isLoading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true &amp; then waits for a response. I used the put method with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 http://localhost:3001/api/v1/user/profile with the new user (name) as the payload in the body &amp;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jwt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token for authentication in the header.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If the request succeeds,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updateSuccess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action with the user in payload. Which stores the user’s updated name in the store &amp; sets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isLoading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false. This causes the new profile name to be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Otherwise, If the request fails,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updateFail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action which then displays an update failed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error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message instead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en-GB" noProof="0" dirty="0" smtClean="0"/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The GET and POST are two different types of HTTP requests. 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 is used for viewing something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, without changing it,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while POST is used for changing something.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For example, a search page should use GET to get data while a form that changes your password should use POST .</a:t>
            </a:r>
          </a:p>
          <a:p>
            <a:endParaRPr lang="en-GB" sz="1200" b="0" i="0" kern="1200" noProof="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r>
              <a:rPr lang="fr-FR" noProof="0" dirty="0" smtClean="0"/>
              <a:t>Les requêtes GET et POST sont deux types différents de requêtes HTTP. </a:t>
            </a:r>
          </a:p>
          <a:p>
            <a:r>
              <a:rPr lang="fr-FR" b="1" noProof="0" dirty="0" smtClean="0"/>
              <a:t>GET est utilisé pour visualiser quelque chose, sans le modifier, </a:t>
            </a:r>
          </a:p>
          <a:p>
            <a:r>
              <a:rPr lang="fr-FR" noProof="0" dirty="0" smtClean="0"/>
              <a:t>tandis que </a:t>
            </a:r>
            <a:r>
              <a:rPr lang="fr-FR" b="1" noProof="0" dirty="0" smtClean="0"/>
              <a:t>POST est utilisé pour modifier quelque chose</a:t>
            </a:r>
            <a:r>
              <a:rPr lang="fr-FR" noProof="0" dirty="0" smtClean="0"/>
              <a:t>. </a:t>
            </a:r>
          </a:p>
          <a:p>
            <a:r>
              <a:rPr lang="fr-FR" noProof="0" dirty="0" smtClean="0"/>
              <a:t>Par exemple, une page de recherche doit utiliser GET pour obtenir des données, tandis qu'un formulaire permettant de modifier votre mot de passe doit utiliser POST .</a:t>
            </a:r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tous les comptes 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un seul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toutes les transactions d'un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accounts/%7bAccountId%7d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localhost:3001/api/v1/user/accounts" TargetMode="External"/><Relationship Id="rId10" Type="http://schemas.openxmlformats.org/officeDocument/2006/relationships/image" Target="../media/image31.jpg"/><Relationship Id="rId4" Type="http://schemas.openxmlformats.org/officeDocument/2006/relationships/image" Target="../media/image28.jp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/accounts/%7bAccountId%7d/transactions/%7btransactionId%7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user/accounts/%7bAccountId%7d/trans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35.jpg"/><Relationship Id="rId4" Type="http://schemas.openxmlformats.org/officeDocument/2006/relationships/image" Target="../media/image32.jpg"/><Relationship Id="rId9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ser/accounts/%7bAccountId%7d/transactions/%7btransactionId%7d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7.jpg"/><Relationship Id="rId7" Type="http://schemas.openxmlformats.org/officeDocument/2006/relationships/image" Target="../media/image3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jpg"/><Relationship Id="rId5" Type="http://schemas.openxmlformats.org/officeDocument/2006/relationships/image" Target="../media/image38.jp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7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localhost:3001/api/v1/user/pro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5" Type="http://schemas.openxmlformats.org/officeDocument/2006/relationships/image" Target="../media/image1.pn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g"/><Relationship Id="rId11" Type="http://schemas.openxmlformats.org/officeDocument/2006/relationships/image" Target="../media/image50.jpg"/><Relationship Id="rId5" Type="http://schemas.openxmlformats.org/officeDocument/2006/relationships/image" Target="../media/image45.jpg"/><Relationship Id="rId10" Type="http://schemas.openxmlformats.org/officeDocument/2006/relationships/image" Target="../media/image49.jpg"/><Relationship Id="rId4" Type="http://schemas.openxmlformats.org/officeDocument/2006/relationships/image" Target="../media/image44.png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hyperlink" Target="http://localhost:3001/api/v1/user/profile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hyperlink" Target="http://localhost:3001/api/v1/user/logi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6.jp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11" Type="http://schemas.openxmlformats.org/officeDocument/2006/relationships/image" Target="../media/image1.png"/><Relationship Id="rId5" Type="http://schemas.openxmlformats.org/officeDocument/2006/relationships/image" Target="../media/image20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Douzième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0000"/>
            <a:ext cx="6991200" cy="465102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</a:t>
            </a:r>
            <a:r>
              <a:rPr lang="fr-FR" sz="48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Swagger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Accounts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16857" y="4826497"/>
            <a:ext cx="126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</a:p>
          <a:p>
            <a:pPr algn="r"/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Card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73098"/>
            <a:ext cx="69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 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un seul </a:t>
            </a:r>
            <a:r>
              <a:rPr lang="fr-FR" sz="1200" dirty="0" smtClean="0">
                <a:latin typeface="Abhaya Libre" panose="02000603000000000000" pitchFamily="2" charset="77"/>
              </a:rPr>
              <a:t>compte: End-point</a:t>
            </a:r>
            <a:r>
              <a:rPr lang="fr-FR" sz="1200" dirty="0">
                <a:latin typeface="Abhaya Libre" panose="02000603000000000000" pitchFamily="2" charset="77"/>
              </a:rPr>
              <a:t>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4" y="1881208"/>
            <a:ext cx="1478177" cy="2613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612038" y="2407835"/>
            <a:ext cx="1264168" cy="208675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21" y="2002854"/>
            <a:ext cx="2952000" cy="4068000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400" y="2030400"/>
            <a:ext cx="140974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balance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2788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 seul </a:t>
            </a:r>
            <a:r>
              <a:rPr lang="fr-FR" sz="1200" dirty="0" smtClean="0">
                <a:latin typeface="Abhaya Libre" panose="02000603000000000000" pitchFamily="2" charset="77"/>
              </a:rPr>
              <a:t>compte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60903" y="2408613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7666208" y="309823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666208" y="344380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802126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 :</a:t>
            </a:r>
          </a:p>
          <a:p>
            <a:endParaRPr lang="fr-FR" sz="12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Epargne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 de crédit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</p:txBody>
      </p:sp>
    </p:spTree>
    <p:extLst>
      <p:ext uri="{BB962C8B-B14F-4D97-AF65-F5344CB8AC3E}">
        <p14:creationId xmlns:p14="http://schemas.microsoft.com/office/powerpoint/2010/main" val="4201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0" y="1898734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206228"/>
            <a:ext cx="767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toutes les transactions d'un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7"/>
              </a:rPr>
              <a:t>accounts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/{</a:t>
            </a:r>
            <a:r>
              <a:rPr lang="fr-FR" sz="1200" dirty="0" err="1">
                <a:latin typeface="Abhaya Libre" panose="02000603000000000000" pitchFamily="2" charset="77"/>
                <a:hlinkClick r:id="rId7"/>
              </a:rPr>
              <a:t>AccountId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}/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transactions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End-point:  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00941" y="2805901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Abhaya Libre" panose="02000603000000000000" pitchFamily="2" charset="77"/>
              </a:rPr>
              <a:t>Authorization: Bearer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2001600"/>
            <a:ext cx="2952000" cy="4068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1200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toutes les transactions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une seule transaction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3" y="2031244"/>
            <a:ext cx="135756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Deposit, Electronic,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Online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Transfer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Withdrawal…</a:t>
            </a:r>
            <a:endParaRPr lang="en-GB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lvl="1"/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Gas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Mortgage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None…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781402" y="2186491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7520698" y="2880290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5781402" y="2491200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520698" y="3161413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520698" y="3435075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95646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upplémentaire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6779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70" y="961666"/>
            <a:ext cx="3643641" cy="5365996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647" y="1538790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47" y="2037881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83542"/>
            <a:ext cx="767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Modifier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une seule transaction pour 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540148" y="2945048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583" y="2125793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07" y="2630347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949643" y="1284999"/>
            <a:ext cx="3324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une seule transaction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3" y="1493596"/>
            <a:ext cx="3324986" cy="4361972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2" y="2031244"/>
            <a:ext cx="201380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ame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Check, Deposit, Electronic, Online, Transfer, Withdrawal…</a:t>
            </a:r>
          </a:p>
          <a:p>
            <a:pPr lvl="1"/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marL="447675" lvl="1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Gas, Mortgage, None…</a:t>
            </a:r>
          </a:p>
          <a:p>
            <a:pPr marL="269875" lvl="2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10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9564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upplémentaire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418435" y="2312848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418435" y="2563061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418435" y="2820854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5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84668"/>
            <a:ext cx="1476000" cy="255675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0" y="1912976"/>
            <a:ext cx="2218756" cy="3129441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7" y="1755127"/>
            <a:ext cx="3467828" cy="2258886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5" y="3043565"/>
            <a:ext cx="2193210" cy="31194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5" y="3918886"/>
            <a:ext cx="3467828" cy="22562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0" y="3569463"/>
            <a:ext cx="1476001" cy="2531446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68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6990" y="6282729"/>
            <a:ext cx="2472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62708" y="697013"/>
            <a:ext cx="2410816" cy="3671015"/>
            <a:chOff x="3458195" y="704268"/>
            <a:chExt cx="2410816" cy="3671015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8195" y="704268"/>
              <a:ext cx="2410816" cy="3671015"/>
            </a:xfrm>
            <a:prstGeom prst="rect">
              <a:avLst/>
            </a:prstGeom>
          </p:spPr>
        </p:pic>
        <p:pic>
          <p:nvPicPr>
            <p:cNvPr id="12" name="Image 11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013" y="1222825"/>
              <a:ext cx="1476000" cy="2592000"/>
            </a:xfrm>
            <a:prstGeom prst="rect">
              <a:avLst/>
            </a:prstGeom>
          </p:spPr>
        </p:pic>
      </p:grpSp>
      <p:grpSp>
        <p:nvGrpSpPr>
          <p:cNvPr id="34" name="Groupe 33"/>
          <p:cNvGrpSpPr/>
          <p:nvPr/>
        </p:nvGrpSpPr>
        <p:grpSpPr>
          <a:xfrm>
            <a:off x="4272545" y="704269"/>
            <a:ext cx="2410816" cy="3671015"/>
            <a:chOff x="4900341" y="849864"/>
            <a:chExt cx="2410816" cy="3671015"/>
          </a:xfrm>
        </p:grpSpPr>
        <p:pic>
          <p:nvPicPr>
            <p:cNvPr id="28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0341" y="849864"/>
              <a:ext cx="2410816" cy="3671015"/>
            </a:xfrm>
            <a:prstGeom prst="rect">
              <a:avLst/>
            </a:prstGeom>
          </p:spPr>
        </p:pic>
        <p:grpSp>
          <p:nvGrpSpPr>
            <p:cNvPr id="31" name="Groupe 30"/>
            <p:cNvGrpSpPr/>
            <p:nvPr/>
          </p:nvGrpSpPr>
          <p:grpSpPr>
            <a:xfrm>
              <a:off x="5360261" y="1364874"/>
              <a:ext cx="1476000" cy="2589567"/>
              <a:chOff x="5360261" y="1364874"/>
              <a:chExt cx="1476000" cy="2589567"/>
            </a:xfrm>
          </p:grpSpPr>
          <p:pic>
            <p:nvPicPr>
              <p:cNvPr id="13" name="Image 12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891502"/>
                <a:ext cx="1476000" cy="2062939"/>
              </a:xfrm>
              <a:prstGeom prst="rect">
                <a:avLst/>
              </a:prstGeom>
            </p:spPr>
          </p:pic>
          <p:pic>
            <p:nvPicPr>
              <p:cNvPr id="25" name="Image 24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364874"/>
                <a:ext cx="1476000" cy="540000"/>
              </a:xfrm>
              <a:prstGeom prst="rect">
                <a:avLst/>
              </a:prstGeom>
            </p:spPr>
          </p:pic>
        </p:grpSp>
      </p:grpSp>
      <p:grpSp>
        <p:nvGrpSpPr>
          <p:cNvPr id="36" name="Groupe 35"/>
          <p:cNvGrpSpPr/>
          <p:nvPr/>
        </p:nvGrpSpPr>
        <p:grpSpPr>
          <a:xfrm>
            <a:off x="7482383" y="704269"/>
            <a:ext cx="2410816" cy="3671015"/>
            <a:chOff x="6702627" y="843745"/>
            <a:chExt cx="2410816" cy="3671015"/>
          </a:xfrm>
        </p:grpSpPr>
        <p:pic>
          <p:nvPicPr>
            <p:cNvPr id="35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2627" y="843745"/>
              <a:ext cx="2410816" cy="3671015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>
              <a:off x="7158445" y="1370458"/>
              <a:ext cx="1476001" cy="2583843"/>
              <a:chOff x="7158445" y="1370458"/>
              <a:chExt cx="1476001" cy="2583843"/>
            </a:xfrm>
          </p:grpSpPr>
          <p:pic>
            <p:nvPicPr>
              <p:cNvPr id="26" name="Image 2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6" y="1370458"/>
                <a:ext cx="1476000" cy="540000"/>
              </a:xfrm>
              <a:prstGeom prst="rect">
                <a:avLst/>
              </a:prstGeom>
            </p:spPr>
          </p:pic>
          <p:pic>
            <p:nvPicPr>
              <p:cNvPr id="27" name="Image 26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5" y="1891501"/>
                <a:ext cx="1476000" cy="2062800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2415752" y="3255499"/>
            <a:ext cx="2410816" cy="3671015"/>
            <a:chOff x="1556803" y="3275489"/>
            <a:chExt cx="2410816" cy="3671015"/>
          </a:xfrm>
        </p:grpSpPr>
        <p:pic>
          <p:nvPicPr>
            <p:cNvPr id="123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803" y="3275489"/>
              <a:ext cx="2410816" cy="3671015"/>
            </a:xfrm>
            <a:prstGeom prst="rect">
              <a:avLst/>
            </a:prstGeom>
          </p:spPr>
        </p:pic>
        <p:pic>
          <p:nvPicPr>
            <p:cNvPr id="39" name="Image 38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6" y="3786572"/>
              <a:ext cx="1476000" cy="720000"/>
            </a:xfrm>
            <a:prstGeom prst="rect">
              <a:avLst/>
            </a:prstGeom>
          </p:spPr>
        </p:pic>
        <p:pic>
          <p:nvPicPr>
            <p:cNvPr id="40" name="Image 39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7" y="4494583"/>
              <a:ext cx="1476000" cy="1872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 bwMode="auto">
          <a:xfrm>
            <a:off x="2868635" y="5537879"/>
            <a:ext cx="1476000" cy="5635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2870385" y="4332151"/>
            <a:ext cx="518449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 bwMode="auto">
          <a:xfrm>
            <a:off x="3167919" y="5651475"/>
            <a:ext cx="681644" cy="8747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26205" y="3255499"/>
            <a:ext cx="2410816" cy="3671015"/>
            <a:chOff x="5626205" y="3255499"/>
            <a:chExt cx="2410816" cy="3671015"/>
          </a:xfrm>
        </p:grpSpPr>
        <p:grpSp>
          <p:nvGrpSpPr>
            <p:cNvPr id="136" name="Groupe 135"/>
            <p:cNvGrpSpPr/>
            <p:nvPr/>
          </p:nvGrpSpPr>
          <p:grpSpPr>
            <a:xfrm>
              <a:off x="5626205" y="3255499"/>
              <a:ext cx="2410816" cy="3671015"/>
              <a:chOff x="3967619" y="3275488"/>
              <a:chExt cx="2410816" cy="3671015"/>
            </a:xfrm>
          </p:grpSpPr>
          <p:pic>
            <p:nvPicPr>
              <p:cNvPr id="119" name="Picture 4" descr="iPhone6_mockup_front_white.png"/>
              <p:cNvPicPr>
                <a:picLocks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7619" y="327548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42" name="Image 41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8247" y="3786571"/>
                <a:ext cx="1476000" cy="720000"/>
              </a:xfrm>
              <a:prstGeom prst="rect">
                <a:avLst/>
              </a:prstGeom>
            </p:spPr>
          </p:pic>
        </p:grpSp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833" y="4478656"/>
              <a:ext cx="1476000" cy="1872000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 bwMode="auto">
            <a:xfrm>
              <a:off x="6091073" y="5273250"/>
              <a:ext cx="1476000" cy="920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091071" y="4369255"/>
              <a:ext cx="538846" cy="10940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307221" y="5355500"/>
              <a:ext cx="698109" cy="759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307221" y="5502301"/>
              <a:ext cx="1235031" cy="54068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821472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e 13"/>
          <p:cNvGrpSpPr/>
          <p:nvPr/>
        </p:nvGrpSpPr>
        <p:grpSpPr>
          <a:xfrm>
            <a:off x="8836043" y="3255498"/>
            <a:ext cx="2410816" cy="3671015"/>
            <a:chOff x="8836043" y="3255498"/>
            <a:chExt cx="2410816" cy="3671015"/>
          </a:xfrm>
        </p:grpSpPr>
        <p:pic>
          <p:nvPicPr>
            <p:cNvPr id="126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6043" y="3255498"/>
              <a:ext cx="2410816" cy="3671015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644" y="3766582"/>
              <a:ext cx="1476000" cy="25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5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S'authentifier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517" y="5872348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63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946" y="120589"/>
            <a:ext cx="3668635" cy="5827792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30" y="1346408"/>
            <a:ext cx="5072501" cy="33761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02018" y="1296605"/>
            <a:ext cx="509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612578" y="1315569"/>
            <a:ext cx="5088854" cy="1993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1618270" y="1551350"/>
            <a:ext cx="5083161" cy="284921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1629859" y="4438168"/>
            <a:ext cx="5071573" cy="32646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02019" y="4524905"/>
            <a:ext cx="509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28932" y="1680970"/>
            <a:ext cx="506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985888" y="2084569"/>
            <a:ext cx="4293097" cy="144492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28932" y="2688397"/>
            <a:ext cx="507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1514" y="1548840"/>
            <a:ext cx="3668635" cy="5827792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9" y="2764429"/>
            <a:ext cx="5121094" cy="337680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83568"/>
            <a:ext cx="749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localhost:3001/api/v1/user/profile</a:t>
            </a:r>
            <a:r>
              <a:rPr lang="fr-FR" sz="1200" dirty="0" smtClean="0">
                <a:latin typeface="Abhaya Libre" panose="02000603000000000000" pitchFamily="2" charset="77"/>
              </a:rPr>
              <a:t>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7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2" y="1101486"/>
            <a:ext cx="3185860" cy="506088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80" y="1472000"/>
            <a:ext cx="2952000" cy="4248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32" y="2278111"/>
            <a:ext cx="2870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7180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durée moyenne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l'utilisateur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3" y="1102764"/>
            <a:ext cx="3185860" cy="506088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775383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Average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83" y="1472000"/>
            <a:ext cx="2952000" cy="424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43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durée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moyenne des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sessions (Line Chart).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4"/>
            <a:ext cx="1132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«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pour afficher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données,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formater le jour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lundi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mardi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etc.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et 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customtooltip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qui prend le « payload » comme paramètre</a:t>
            </a: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423" y="258879"/>
            <a:ext cx="1167116" cy="4004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202053" y="2134267"/>
            <a:ext cx="522149" cy="98426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221611" y="3079805"/>
            <a:ext cx="476250" cy="999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221670" y="4688404"/>
            <a:ext cx="733977" cy="10777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67924" y="626089"/>
            <a:ext cx="944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qu’utilisateur, je veux voir ma durée moyenne des sessions sous la forme d’un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Chart.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apparaît au survol</a:t>
            </a: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9" y="2692415"/>
            <a:ext cx="2410816" cy="36710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21671" y="4178661"/>
            <a:ext cx="891172" cy="110836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3222311" y="3318348"/>
            <a:ext cx="991617" cy="764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536161" y="4695906"/>
            <a:ext cx="2600714" cy="1943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882566" y="2888288"/>
            <a:ext cx="316157" cy="288131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2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448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3283200"/>
            <a:ext cx="1458000" cy="846000"/>
          </a:xfrm>
          <a:prstGeom prst="rect">
            <a:avLst/>
          </a:prstGeom>
          <a:ln w="19050" cap="sq">
            <a:solidFill>
              <a:srgbClr val="FFFF00"/>
            </a:solidFill>
            <a:miter lim="800000"/>
          </a:ln>
          <a:effectLst/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4914000"/>
            <a:ext cx="1458000" cy="853200"/>
          </a:xfrm>
          <a:prstGeom prst="rect">
            <a:avLst/>
          </a:prstGeom>
          <a:ln w="19050">
            <a:solidFill>
              <a:srgbClr val="9691CC"/>
            </a:solidFill>
          </a:ln>
        </p:spPr>
      </p:pic>
    </p:spTree>
    <p:extLst>
      <p:ext uri="{BB962C8B-B14F-4D97-AF65-F5344CB8AC3E}">
        <p14:creationId xmlns:p14="http://schemas.microsoft.com/office/powerpoint/2010/main" val="19238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une API pour un compte utilisateur bancaire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5576" y="817707"/>
            <a:ext cx="107619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Argent Bank est une nouvelle banque qui tente de percer dans le secteur et a besoin d'aide pour mettre en place son application. Le contrat en deux parties est décomposé en plusieurs phases.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 </a:t>
            </a:r>
          </a:p>
          <a:p>
            <a:r>
              <a:rPr lang="en-GB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un: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l’application web complète et responsive avec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la page d'accueil, la page de connexion et la page de profil.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Redux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gérer le state de l'ensemble de l'application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visiter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connecter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déconnecter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ne peut voir les informations relatives à son propre profil qu'après s'être connecté 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succès.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modifier le profil et conserver les données dans la base de données.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Transactions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isualiser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leurs transactions pour le mois en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cours.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les détails d'une transaction dans une autre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modifier ou supprimer des informations sur les transactions.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Réfléchissez à la manière dont les API doivent être modélisées en back-end.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Fournissez un document décrivant les API de transaction proposées, en suivant les directives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Swagger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 clés à spécifier pour chaque point de terminaison de l'API sont les suivants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HTTP (par exemple, GET, POST,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route (par exemple, /store/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inventory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de ce à quoi correspond le point de terminaison.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possibles pour tenir compte des différents scénarios.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différentes réponses avec les codes de réponse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correspondant.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9" y="1268594"/>
            <a:ext cx="6990060" cy="461927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–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Feature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2422657" y="3222444"/>
            <a:ext cx="6990061" cy="14899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6"/>
            <a:ext cx="6990060" cy="157781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7" y="2219999"/>
            <a:ext cx="699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Hero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4379600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Feature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Point </a:t>
            </a:r>
            <a:r>
              <a:rPr lang="fr-FR" sz="1200" b="1" u="sng" dirty="0">
                <a:latin typeface="Abhaya Libre" panose="02000603000000000000" pitchFamily="2" charset="77"/>
              </a:rPr>
              <a:t>de départ </a:t>
            </a:r>
            <a:r>
              <a:rPr lang="fr-FR" sz="1200" u="sng" dirty="0">
                <a:latin typeface="Abhaya Libre" panose="02000603000000000000" pitchFamily="2" charset="77"/>
              </a:rPr>
              <a:t>:</a:t>
            </a:r>
            <a:r>
              <a:rPr lang="fr-FR" sz="1200" dirty="0">
                <a:latin typeface="Abhaya Libre" panose="02000603000000000000" pitchFamily="2" charset="77"/>
              </a:rPr>
              <a:t> Créer l'application web responsive complète avec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pour la page d'accueil, la page de connexion et la page de profil en utilisant le HTML statique et le CSS fournis.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(payload (body): email, </a:t>
            </a:r>
            <a:r>
              <a:rPr lang="fr-FR" sz="1200" dirty="0" err="1" smtClean="0">
                <a:latin typeface="Abhaya Libre" panose="02000603000000000000" pitchFamily="2" charset="77"/>
              </a:rPr>
              <a:t>password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Something went wrong,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4"/>
            <a:ext cx="6990060" cy="3923333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9262"/>
            <a:ext cx="6990058" cy="3917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3874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58500" y="2409121"/>
            <a:ext cx="5917095" cy="2236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8" y="3433513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(Authorization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0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Sorry there was a problem updating your details,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9147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0634"/>
            <a:ext cx="6990058" cy="4003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9126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48609" y="2627092"/>
            <a:ext cx="5917095" cy="22602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800" y="3609768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88732" y="1897632"/>
            <a:ext cx="2399489" cy="670085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1001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</a:rPr>
              <a:t>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; payload (body): </a:t>
            </a:r>
            <a:r>
              <a:rPr lang="fr-FR" sz="1200" dirty="0" err="1">
                <a:latin typeface="Abhaya Libre" panose="02000603000000000000" pitchFamily="2" charset="77"/>
              </a:rPr>
              <a:t>firstName</a:t>
            </a:r>
            <a:r>
              <a:rPr lang="fr-FR" sz="1200" dirty="0">
                <a:latin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</a:rPr>
              <a:t>lastName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13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062708" y="697013"/>
            <a:ext cx="8830491" cy="3678271"/>
            <a:chOff x="1062708" y="697013"/>
            <a:chExt cx="8830491" cy="3678271"/>
          </a:xfrm>
        </p:grpSpPr>
        <p:grpSp>
          <p:nvGrpSpPr>
            <p:cNvPr id="2" name="Groupe 1"/>
            <p:cNvGrpSpPr/>
            <p:nvPr/>
          </p:nvGrpSpPr>
          <p:grpSpPr>
            <a:xfrm>
              <a:off x="1062708" y="697013"/>
              <a:ext cx="2410816" cy="3671015"/>
              <a:chOff x="3458195" y="704268"/>
              <a:chExt cx="2410816" cy="3671015"/>
            </a:xfrm>
          </p:grpSpPr>
          <p:pic>
            <p:nvPicPr>
              <p:cNvPr id="20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8195" y="70426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13" y="1222825"/>
                <a:ext cx="1476000" cy="2592000"/>
              </a:xfrm>
              <a:prstGeom prst="rect">
                <a:avLst/>
              </a:prstGeom>
            </p:spPr>
          </p:pic>
        </p:grpSp>
        <p:grpSp>
          <p:nvGrpSpPr>
            <p:cNvPr id="34" name="Groupe 33"/>
            <p:cNvGrpSpPr/>
            <p:nvPr/>
          </p:nvGrpSpPr>
          <p:grpSpPr>
            <a:xfrm>
              <a:off x="4272545" y="704269"/>
              <a:ext cx="2410816" cy="3671015"/>
              <a:chOff x="4900341" y="849864"/>
              <a:chExt cx="2410816" cy="3671015"/>
            </a:xfrm>
          </p:grpSpPr>
          <p:pic>
            <p:nvPicPr>
              <p:cNvPr id="28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00341" y="849864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1" name="Groupe 30"/>
              <p:cNvGrpSpPr/>
              <p:nvPr/>
            </p:nvGrpSpPr>
            <p:grpSpPr>
              <a:xfrm>
                <a:off x="5360261" y="1364874"/>
                <a:ext cx="1476000" cy="2589567"/>
                <a:chOff x="5360261" y="1364874"/>
                <a:chExt cx="1476000" cy="2589567"/>
              </a:xfrm>
            </p:grpSpPr>
            <p:pic>
              <p:nvPicPr>
                <p:cNvPr id="13" name="Image 12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891502"/>
                  <a:ext cx="1476000" cy="2062939"/>
                </a:xfrm>
                <a:prstGeom prst="rect">
                  <a:avLst/>
                </a:prstGeom>
              </p:spPr>
            </p:pic>
            <p:pic>
              <p:nvPicPr>
                <p:cNvPr id="25" name="Image 24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364874"/>
                  <a:ext cx="1476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e 35"/>
            <p:cNvGrpSpPr/>
            <p:nvPr/>
          </p:nvGrpSpPr>
          <p:grpSpPr>
            <a:xfrm>
              <a:off x="7482383" y="704269"/>
              <a:ext cx="2410816" cy="3671015"/>
              <a:chOff x="6702627" y="843745"/>
              <a:chExt cx="2410816" cy="3671015"/>
            </a:xfrm>
          </p:grpSpPr>
          <p:pic>
            <p:nvPicPr>
              <p:cNvPr id="35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2627" y="843745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0" name="Groupe 29"/>
              <p:cNvGrpSpPr/>
              <p:nvPr/>
            </p:nvGrpSpPr>
            <p:grpSpPr>
              <a:xfrm>
                <a:off x="7158445" y="1370458"/>
                <a:ext cx="1476001" cy="2583843"/>
                <a:chOff x="7158445" y="1370458"/>
                <a:chExt cx="1476001" cy="2583843"/>
              </a:xfrm>
            </p:grpSpPr>
            <p:pic>
              <p:nvPicPr>
                <p:cNvPr id="26" name="Image 25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6" y="1370458"/>
                  <a:ext cx="1476000" cy="540000"/>
                </a:xfrm>
                <a:prstGeom prst="rect">
                  <a:avLst/>
                </a:prstGeom>
              </p:spPr>
            </p:pic>
            <p:pic>
              <p:nvPicPr>
                <p:cNvPr id="27" name="Image 26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5" y="1891501"/>
                  <a:ext cx="1476000" cy="20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2415752" y="2917572"/>
            <a:ext cx="8831107" cy="3671016"/>
            <a:chOff x="2415752" y="3255498"/>
            <a:chExt cx="8831107" cy="3671016"/>
          </a:xfrm>
        </p:grpSpPr>
        <p:grpSp>
          <p:nvGrpSpPr>
            <p:cNvPr id="3" name="Groupe 2"/>
            <p:cNvGrpSpPr/>
            <p:nvPr/>
          </p:nvGrpSpPr>
          <p:grpSpPr>
            <a:xfrm>
              <a:off x="2415752" y="3255499"/>
              <a:ext cx="2410816" cy="3671015"/>
              <a:chOff x="2415752" y="3255499"/>
              <a:chExt cx="2410816" cy="3671015"/>
            </a:xfrm>
          </p:grpSpPr>
          <p:grpSp>
            <p:nvGrpSpPr>
              <p:cNvPr id="41" name="Groupe 40"/>
              <p:cNvGrpSpPr/>
              <p:nvPr/>
            </p:nvGrpSpPr>
            <p:grpSpPr>
              <a:xfrm>
                <a:off x="2415752" y="3255499"/>
                <a:ext cx="2410816" cy="3671015"/>
                <a:chOff x="1556803" y="3275489"/>
                <a:chExt cx="2410816" cy="3671015"/>
              </a:xfrm>
            </p:grpSpPr>
            <p:pic>
              <p:nvPicPr>
                <p:cNvPr id="123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03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6" y="3786572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7" y="4494583"/>
                  <a:ext cx="1476000" cy="1872000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/>
              <p:cNvSpPr/>
              <p:nvPr/>
            </p:nvSpPr>
            <p:spPr bwMode="auto">
              <a:xfrm>
                <a:off x="2868635" y="5537879"/>
                <a:ext cx="1476000" cy="563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870385" y="4332151"/>
                <a:ext cx="518449" cy="146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3167919" y="5651475"/>
                <a:ext cx="681644" cy="8747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626205" y="3255499"/>
              <a:ext cx="2410816" cy="3671015"/>
              <a:chOff x="5626205" y="3255499"/>
              <a:chExt cx="2410816" cy="367101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5626205" y="3255499"/>
                <a:ext cx="2410816" cy="3671015"/>
                <a:chOff x="3967619" y="3275488"/>
                <a:chExt cx="2410816" cy="3671015"/>
              </a:xfrm>
            </p:grpSpPr>
            <p:pic>
              <p:nvPicPr>
                <p:cNvPr id="119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7619" y="3275488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8247" y="3786571"/>
                  <a:ext cx="1476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833" y="4478656"/>
                <a:ext cx="1476000" cy="18720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6091073" y="5273250"/>
                <a:ext cx="1476000" cy="9208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6091071" y="4369255"/>
                <a:ext cx="538846" cy="109402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6307221" y="5355500"/>
                <a:ext cx="698109" cy="759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6307221" y="5502301"/>
                <a:ext cx="1235031" cy="54068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8836043" y="3255498"/>
              <a:ext cx="2410816" cy="3671015"/>
              <a:chOff x="8836043" y="3255498"/>
              <a:chExt cx="2410816" cy="3671015"/>
            </a:xfrm>
          </p:grpSpPr>
          <p:pic>
            <p:nvPicPr>
              <p:cNvPr id="126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6043" y="325549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9" name="Image 8"/>
              <p:cNvPicPr preferRelativeResize="0"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644" y="3766582"/>
                <a:ext cx="1476000" cy="2592000"/>
              </a:xfrm>
              <a:prstGeom prst="rect">
                <a:avLst/>
              </a:prstGeom>
            </p:spPr>
          </p:pic>
        </p:grpSp>
      </p:grp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390303"/>
            <a:ext cx="1084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obtenir le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d'authentification </a:t>
            </a:r>
            <a:r>
              <a:rPr lang="fr-FR" sz="1200" dirty="0" smtClean="0">
                <a:latin typeface="Abhaya Libre" panose="02000603000000000000" pitchFamily="2" charset="77"/>
              </a:rPr>
              <a:t>:End point:  </a:t>
            </a:r>
            <a:r>
              <a:rPr lang="fr-FR" sz="1200" dirty="0">
                <a:latin typeface="Abhaya Libre" panose="02000603000000000000" pitchFamily="2" charset="77"/>
                <a:hlinkClick r:id="rId14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14"/>
              </a:rPr>
              <a:t>localhost:3001/api/v1/user/login</a:t>
            </a:r>
            <a:r>
              <a:rPr lang="fr-FR" sz="1200" dirty="0">
                <a:latin typeface="Abhaya Libre" panose="02000603000000000000" pitchFamily="2" charset="77"/>
              </a:rPr>
              <a:t> (</a:t>
            </a:r>
            <a:r>
              <a:rPr lang="fr-FR" sz="1200" dirty="0" smtClean="0">
                <a:latin typeface="Abhaya Libre" panose="02000603000000000000" pitchFamily="2" charset="77"/>
              </a:rPr>
              <a:t>payload (body): </a:t>
            </a:r>
            <a:r>
              <a:rPr lang="fr-FR" sz="1200" dirty="0">
                <a:latin typeface="Abhaya Libre" panose="02000603000000000000" pitchFamily="2" charset="77"/>
              </a:rPr>
              <a:t>email, </a:t>
            </a:r>
            <a:r>
              <a:rPr lang="fr-FR" sz="1200" dirty="0" err="1">
                <a:latin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</a:rPr>
              <a:t>) 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</a:rPr>
              <a:t>Pour obtenir le profil de l'utilisateur </a:t>
            </a:r>
            <a:r>
              <a:rPr lang="fr-FR" sz="1200" dirty="0" smtClean="0">
                <a:latin typeface="Abhaya Libre" panose="02000603000000000000" pitchFamily="2" charset="77"/>
              </a:rPr>
              <a:t>: 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5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(Authorization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) 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5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666343" y="1930374"/>
            <a:ext cx="328204" cy="224430"/>
            <a:chOff x="507666" y="2623456"/>
            <a:chExt cx="6245976" cy="1251856"/>
          </a:xfrm>
        </p:grpSpPr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870478" y="1923105"/>
            <a:ext cx="328204" cy="224430"/>
            <a:chOff x="507666" y="2623456"/>
            <a:chExt cx="6245976" cy="1251856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7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060273" y="4722060"/>
            <a:ext cx="328204" cy="224430"/>
            <a:chOff x="507666" y="2623456"/>
            <a:chExt cx="6245976" cy="1251856"/>
          </a:xfrm>
        </p:grpSpPr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1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82039" y="4717816"/>
            <a:ext cx="328204" cy="224430"/>
            <a:chOff x="507666" y="2623456"/>
            <a:chExt cx="6245976" cy="1251856"/>
          </a:xfrm>
        </p:grpSpPr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0607041" y="540904"/>
            <a:ext cx="1449612" cy="2180708"/>
            <a:chOff x="10605302" y="847833"/>
            <a:chExt cx="1449612" cy="2180708"/>
          </a:xfrm>
        </p:grpSpPr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5302" y="1115959"/>
              <a:ext cx="1449612" cy="1912582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10607041" y="847833"/>
              <a:ext cx="144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latin typeface="Abhaya Libre" panose="02000603000000000000" pitchFamily="2" charset="77"/>
                </a:rPr>
                <a:t>Initial state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449785" y="1875183"/>
            <a:ext cx="9338540" cy="3736090"/>
            <a:chOff x="658555" y="2022230"/>
            <a:chExt cx="9338540" cy="3671016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555" y="2022231"/>
              <a:ext cx="2410816" cy="3671015"/>
            </a:xfrm>
            <a:prstGeom prst="rect">
              <a:avLst/>
            </a:prstGeom>
          </p:spPr>
        </p:pic>
        <p:pic>
          <p:nvPicPr>
            <p:cNvPr id="16" name="Image 15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64" y="2533726"/>
              <a:ext cx="1476000" cy="2592000"/>
            </a:xfrm>
            <a:prstGeom prst="rect">
              <a:avLst/>
            </a:prstGeom>
          </p:spPr>
        </p:pic>
        <p:grpSp>
          <p:nvGrpSpPr>
            <p:cNvPr id="32" name="Groupe 31"/>
            <p:cNvGrpSpPr/>
            <p:nvPr/>
          </p:nvGrpSpPr>
          <p:grpSpPr>
            <a:xfrm>
              <a:off x="2979441" y="2022230"/>
              <a:ext cx="7017654" cy="3671016"/>
              <a:chOff x="2979441" y="2022230"/>
              <a:chExt cx="7017654" cy="3671016"/>
            </a:xfrm>
          </p:grpSpPr>
          <p:grpSp>
            <p:nvGrpSpPr>
              <p:cNvPr id="137" name="Groupe 136"/>
              <p:cNvGrpSpPr/>
              <p:nvPr/>
            </p:nvGrpSpPr>
            <p:grpSpPr>
              <a:xfrm>
                <a:off x="7586279" y="2022230"/>
                <a:ext cx="2410816" cy="3671015"/>
                <a:chOff x="6378435" y="3275489"/>
                <a:chExt cx="2410816" cy="3671015"/>
              </a:xfrm>
            </p:grpSpPr>
            <p:pic>
              <p:nvPicPr>
                <p:cNvPr id="126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8435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35" name="Image 134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3302" y="3819207"/>
                  <a:ext cx="1476000" cy="2592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e 23"/>
              <p:cNvGrpSpPr/>
              <p:nvPr/>
            </p:nvGrpSpPr>
            <p:grpSpPr>
              <a:xfrm>
                <a:off x="5293336" y="2022231"/>
                <a:ext cx="2410816" cy="3671015"/>
                <a:chOff x="4959719" y="697012"/>
                <a:chExt cx="2410816" cy="3671015"/>
              </a:xfrm>
            </p:grpSpPr>
            <p:pic>
              <p:nvPicPr>
                <p:cNvPr id="35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9719" y="697012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23" name="Image 22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6651" y="1923535"/>
                  <a:ext cx="1476000" cy="1872000"/>
                </a:xfrm>
                <a:prstGeom prst="rect">
                  <a:avLst/>
                </a:prstGeom>
              </p:spPr>
            </p:pic>
            <p:pic>
              <p:nvPicPr>
                <p:cNvPr id="22" name="Image 21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391" y="1203535"/>
                  <a:ext cx="1476000" cy="720000"/>
                </a:xfrm>
                <a:prstGeom prst="rect">
                  <a:avLst/>
                </a:prstGeom>
              </p:spPr>
            </p:pic>
            <p:sp>
              <p:nvSpPr>
                <p:cNvPr id="44" name="Rectangle 43"/>
                <p:cNvSpPr/>
                <p:nvPr/>
              </p:nvSpPr>
              <p:spPr bwMode="auto">
                <a:xfrm>
                  <a:off x="5418393" y="1761257"/>
                  <a:ext cx="679150" cy="146505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5633302" y="2790312"/>
                  <a:ext cx="752856" cy="74722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5597209" y="3074876"/>
                  <a:ext cx="1269048" cy="157274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/>
                <p:cNvSpPr/>
                <p:nvPr/>
              </p:nvSpPr>
              <p:spPr bwMode="auto">
                <a:xfrm>
                  <a:off x="5633302" y="2875553"/>
                  <a:ext cx="752857" cy="69265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418393" y="2734054"/>
                  <a:ext cx="1476000" cy="869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" name="Groupe 18"/>
              <p:cNvGrpSpPr/>
              <p:nvPr/>
            </p:nvGrpSpPr>
            <p:grpSpPr>
              <a:xfrm>
                <a:off x="2979441" y="2022231"/>
                <a:ext cx="2410816" cy="3671015"/>
                <a:chOff x="4272545" y="704269"/>
                <a:chExt cx="2410816" cy="3671015"/>
              </a:xfrm>
            </p:grpSpPr>
            <p:pic>
              <p:nvPicPr>
                <p:cNvPr id="28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2545" y="70426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4" name="Image 13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307" y="1213875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8051" y="1928508"/>
                  <a:ext cx="1476000" cy="1872000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 bwMode="auto">
                <a:xfrm>
                  <a:off x="4753846" y="1730294"/>
                  <a:ext cx="711351" cy="16211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4992060" y="2788275"/>
                  <a:ext cx="592406" cy="73867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/>
                <p:cNvSpPr/>
                <p:nvPr/>
              </p:nvSpPr>
              <p:spPr bwMode="auto">
                <a:xfrm>
                  <a:off x="4739046" y="2726103"/>
                  <a:ext cx="1476001" cy="877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4992060" y="2873694"/>
                  <a:ext cx="593949" cy="73867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576342"/>
            <a:ext cx="1150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Pour modifier le profil de l'utilisateur : End point</a:t>
            </a:r>
            <a:r>
              <a:rPr lang="fr-FR" sz="1200" dirty="0" smtClean="0">
                <a:latin typeface="Abhaya Libre" panose="02000603000000000000" pitchFamily="2" charset="77"/>
                <a:hlinkClick r:id="rId10"/>
              </a:rPr>
              <a:t> http://localhost:3001/api/v1/user/profile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; payload </a:t>
            </a:r>
            <a:r>
              <a:rPr lang="fr-FR" sz="1200" dirty="0" smtClean="0">
                <a:latin typeface="Abhaya Libre" panose="02000603000000000000" pitchFamily="2" charset="77"/>
              </a:rPr>
              <a:t>(bod</a:t>
            </a:r>
            <a:r>
              <a:rPr lang="fr-FR" sz="1200" dirty="0" smtClean="0">
                <a:latin typeface="Abhaya Libre" panose="02000603000000000000" pitchFamily="2" charset="77"/>
              </a:rPr>
              <a:t>y): </a:t>
            </a:r>
            <a:r>
              <a:rPr lang="fr-FR" sz="1200" dirty="0" err="1" smtClean="0">
                <a:latin typeface="Abhaya Libre" panose="02000603000000000000" pitchFamily="2" charset="77"/>
              </a:rPr>
              <a:t>firstName</a:t>
            </a:r>
            <a:r>
              <a:rPr lang="fr-FR" sz="1200" dirty="0">
                <a:latin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</a:rPr>
              <a:t>lastName</a:t>
            </a:r>
            <a:r>
              <a:rPr lang="fr-FR" sz="1200" dirty="0">
                <a:latin typeface="Abhaya Libre" panose="02000603000000000000" pitchFamily="2" charset="77"/>
              </a:rPr>
              <a:t>) 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3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644703" y="3602504"/>
            <a:ext cx="328204" cy="224430"/>
            <a:chOff x="507666" y="2623456"/>
            <a:chExt cx="6245976" cy="1251856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963128" y="3602504"/>
            <a:ext cx="328204" cy="224430"/>
            <a:chOff x="507666" y="2623456"/>
            <a:chExt cx="6245976" cy="1251856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67664" y="3597667"/>
            <a:ext cx="328204" cy="224430"/>
            <a:chOff x="507666" y="2623456"/>
            <a:chExt cx="6245976" cy="1251856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92227" y="2787427"/>
            <a:ext cx="1450800" cy="1911600"/>
            <a:chOff x="92227" y="2787427"/>
            <a:chExt cx="1450800" cy="1911600"/>
          </a:xfrm>
        </p:grpSpPr>
        <p:pic>
          <p:nvPicPr>
            <p:cNvPr id="54" name="Image 53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7" y="2787427"/>
              <a:ext cx="1450800" cy="19116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/>
            <p:cNvSpPr/>
            <p:nvPr/>
          </p:nvSpPr>
          <p:spPr bwMode="auto">
            <a:xfrm>
              <a:off x="117822" y="3664528"/>
              <a:ext cx="1405817" cy="3385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0607459" y="2787427"/>
            <a:ext cx="1450800" cy="1911600"/>
            <a:chOff x="10607459" y="2782656"/>
            <a:chExt cx="1450800" cy="1911600"/>
          </a:xfrm>
        </p:grpSpPr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7459" y="2782656"/>
              <a:ext cx="1450800" cy="19116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/>
            <p:cNvSpPr/>
            <p:nvPr/>
          </p:nvSpPr>
          <p:spPr bwMode="auto">
            <a:xfrm>
              <a:off x="10634996" y="3651126"/>
              <a:ext cx="1405817" cy="3385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2821" y="2512313"/>
            <a:ext cx="1491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Avant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607459" y="2512313"/>
            <a:ext cx="145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Après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86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16484</TotalTime>
  <Words>2223</Words>
  <Application>Microsoft Office PowerPoint</Application>
  <PresentationFormat>Grand écran</PresentationFormat>
  <Paragraphs>391</Paragraphs>
  <Slides>22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7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3108</cp:revision>
  <dcterms:created xsi:type="dcterms:W3CDTF">2018-12-21T22:04:22Z</dcterms:created>
  <dcterms:modified xsi:type="dcterms:W3CDTF">2022-01-16T12:36:22Z</dcterms:modified>
</cp:coreProperties>
</file>